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1219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2400"/>
            </a:lvl1pPr>
            <a:lvl2pPr marL="457200" lvl="1" indent="0" algn="ctr">
              <a:buNone/>
              <a:defRPr sz="2000"/>
            </a:lvl2pPr>
            <a:lvl3pPr marL="914400" lvl="2" indent="0" algn="ctr">
              <a:buNone/>
              <a:defRPr sz="1800"/>
            </a:lvl3pPr>
            <a:lvl4pPr marL="1371600" lvl="3" indent="0" algn="ctr">
              <a:buNone/>
              <a:defRPr sz="1600"/>
            </a:lvl4pPr>
            <a:lvl5pPr marL="1828800" lvl="4" indent="0" algn="ctr">
              <a:buNone/>
              <a:defRPr sz="1600"/>
            </a:lvl5pPr>
            <a:lvl6pPr marL="2286000" lvl="5" indent="0" algn="ctr">
              <a:buNone/>
              <a:defRPr sz="1600"/>
            </a:lvl6pPr>
            <a:lvl7pPr marL="2743200" lvl="6" indent="0" algn="ctr">
              <a:buNone/>
              <a:defRPr sz="1600"/>
            </a:lvl7pPr>
            <a:lvl8pPr marL="3200400" lvl="7" indent="0" algn="ctr">
              <a:buNone/>
              <a:defRPr sz="1600"/>
            </a:lvl8pPr>
            <a:lvl9pPr marL="3657600" lvl="8" indent="0" algn="ctr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10.10.2022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10.10.2022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10.10.2022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10.10.2022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10.10.2022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10.10.2022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10.10.2022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10.10.2022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10.10.2022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10.10.2022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10.10.2022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10.10.2022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l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228600" lvl="0" indent="-228600" algn="l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4.sv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7.sv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11.sv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15.sv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19.sv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23.sv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27.sv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31.sv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3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588" y="143051"/>
            <a:ext cx="1985815" cy="1237477"/>
          </a:xfrm>
          <a:prstGeom prst="rect">
            <a:avLst/>
          </a:prstGeom>
        </p:spPr>
      </p:pic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0" y="3441507"/>
            <a:ext cx="12191999" cy="805441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 algn="ctr"/>
            <a:r>
              <a:rPr b="1">
                <a:latin typeface="Arial Black"/>
                <a:ea typeface="Arial Black"/>
                <a:cs typeface="Arial Black"/>
              </a:rPr>
              <a:t>Название проекта</a:t>
            </a:r>
            <a:endParaRPr>
              <a:latin typeface="Arial Black"/>
              <a:ea typeface="Arial Black"/>
              <a:cs typeface="Arial Black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150495" y="5059646"/>
            <a:ext cx="7088908" cy="369332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Номинация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проекта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8994458" y="4933227"/>
            <a:ext cx="2355532" cy="6463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buFont typeface="Arial"/>
              <a:buChar char="•"/>
              <a:defRPr sz="32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1pPr>
            <a:lvl2pPr marL="742950" lvl="1" indent="-285750" algn="l">
              <a:buFont typeface="Arial"/>
              <a:buChar char="–"/>
              <a:defRPr sz="28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2pPr>
            <a:lvl3pPr marL="1143000" lvl="2" indent="-228600" algn="l">
              <a:buFont typeface="Arial"/>
              <a:buChar char="•"/>
              <a:defRPr sz="24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3pPr>
            <a:lvl4pPr marL="1600200" lvl="3" indent="-228600" algn="l">
              <a:buFont typeface="Arial"/>
              <a:buChar char="–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4pPr>
            <a:lvl5pPr marL="2057400" lvl="4" indent="-228600" algn="l">
              <a:buFont typeface="Arial"/>
              <a:buChar char="»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5pPr>
            <a:lvl6pPr marL="2514600" lvl="5" indent="-228600" algn="l">
              <a:buFont typeface="Arial"/>
              <a:buChar char="»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6pPr>
            <a:lvl7pPr marL="2971800" lvl="6" indent="-228600" algn="l">
              <a:buFont typeface="Arial"/>
              <a:buChar char="»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7pPr>
            <a:lvl8pPr marL="3429000" lvl="7" indent="-228600" algn="l">
              <a:buFont typeface="Arial"/>
              <a:buChar char="»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8pPr>
            <a:lvl9pPr marL="3886200" lvl="8" indent="-228600" algn="l">
              <a:buFont typeface="Arial"/>
              <a:buChar char="»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buNone/>
            </a:pPr>
            <a:r>
              <a:rPr sz="1800" b="1" dirty="0" err="1"/>
              <a:t>Авторы</a:t>
            </a:r>
            <a:r>
              <a:rPr sz="1800" b="1" dirty="0"/>
              <a:t> </a:t>
            </a:r>
            <a:r>
              <a:rPr sz="1800" b="1" dirty="0" err="1"/>
              <a:t>проекта</a:t>
            </a:r>
            <a:r>
              <a:rPr sz="1800" b="1" dirty="0"/>
              <a:t>:</a:t>
            </a:r>
          </a:p>
          <a:p>
            <a:pPr>
              <a:buNone/>
            </a:pPr>
            <a:r>
              <a:rPr sz="1800" dirty="0"/>
              <a:t>………………..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8994458" y="5673520"/>
            <a:ext cx="2698432" cy="6463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buFont typeface="Arial"/>
              <a:buChar char="•"/>
              <a:defRPr sz="32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1pPr>
            <a:lvl2pPr marL="742950" lvl="1" indent="-285750" algn="l">
              <a:buFont typeface="Arial"/>
              <a:buChar char="–"/>
              <a:defRPr sz="28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2pPr>
            <a:lvl3pPr marL="1143000" lvl="2" indent="-228600" algn="l">
              <a:buFont typeface="Arial"/>
              <a:buChar char="•"/>
              <a:defRPr sz="24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3pPr>
            <a:lvl4pPr marL="1600200" lvl="3" indent="-228600" algn="l">
              <a:buFont typeface="Arial"/>
              <a:buChar char="–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4pPr>
            <a:lvl5pPr marL="2057400" lvl="4" indent="-228600" algn="l">
              <a:buFont typeface="Arial"/>
              <a:buChar char="»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5pPr>
            <a:lvl6pPr marL="2514600" lvl="5" indent="-228600" algn="l">
              <a:buFont typeface="Arial"/>
              <a:buChar char="»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6pPr>
            <a:lvl7pPr marL="2971800" lvl="6" indent="-228600" algn="l">
              <a:buFont typeface="Arial"/>
              <a:buChar char="»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7pPr>
            <a:lvl8pPr marL="3429000" lvl="7" indent="-228600" algn="l">
              <a:buFont typeface="Arial"/>
              <a:buChar char="»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8pPr>
            <a:lvl9pPr marL="3886200" lvl="8" indent="-228600" algn="l">
              <a:buFont typeface="Arial"/>
              <a:buChar char="»"/>
              <a:defRPr sz="200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buNone/>
            </a:pPr>
            <a:r>
              <a:rPr sz="1800" b="1"/>
              <a:t>Руководитель проекта:</a:t>
            </a:r>
          </a:p>
          <a:p>
            <a:pPr>
              <a:buNone/>
            </a:pPr>
            <a:r>
              <a:rPr sz="1800"/>
              <a:t>………………..</a:t>
            </a:r>
          </a:p>
        </p:txBody>
      </p:sp>
      <p:sp>
        <p:nvSpPr>
          <p:cNvPr id="81" name="Shape 81"/>
          <p:cNvSpPr/>
          <p:nvPr/>
        </p:nvSpPr>
        <p:spPr>
          <a:xfrm>
            <a:off x="3053493" y="6340993"/>
            <a:ext cx="6095999" cy="369332"/>
          </a:xfrm>
          <a:prstGeom prst="rect">
            <a:avLst/>
          </a:prstGeom>
        </p:spPr>
        <p:txBody>
          <a:bodyPr lIns="91440" tIns="45720" rIns="91440" bIns="45720">
            <a:spAutoFit/>
          </a:bodyPr>
          <a:lstStyle/>
          <a:p>
            <a:pPr marL="0" indent="0" algn="ctr"/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г. </a:t>
            </a:r>
            <a:r>
              <a:rPr sz="18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Москва</a:t>
            </a:r>
            <a:endParaRPr sz="1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0" y="1667269"/>
            <a:ext cx="12192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32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ОТКРЫТЫЙ ГОРОДСКОЙ КОНКУРС </a:t>
            </a:r>
          </a:p>
          <a:p>
            <a:pPr marL="0" indent="0" algn="ctr"/>
            <a:r>
              <a:rPr sz="32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НАУЧНО-ТЕХНИЧЕСКИХ ПРОЕКТОВ ШКОЛЬНИКОВ</a:t>
            </a:r>
          </a:p>
          <a:p>
            <a:pPr marL="0" indent="0" algn="ctr"/>
            <a:r>
              <a:rPr sz="32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«ИНЖЕНЕРНЫЙ </a:t>
            </a:r>
            <a:r>
              <a:rPr sz="3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СТАРТ»</a:t>
            </a:r>
            <a:endParaRPr sz="3200" b="1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86" name="Picture 8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273" y="147675"/>
            <a:ext cx="1909531" cy="1217161"/>
          </a:xfrm>
          <a:prstGeom prst="rect">
            <a:avLst/>
          </a:prstGeom>
        </p:spPr>
      </p:pic>
      <p:pic>
        <p:nvPicPr>
          <p:cNvPr id="90" name="Picture 90"/>
          <p:cNvPicPr/>
          <p:nvPr/>
        </p:nvPicPr>
        <p:blipFill>
          <a:blip>
            <a:extLst>
              <a:ext uri="{96DAC541-7B7A-43D3-8B79-37D633B846F1}">
                <asvg:svgBlip xmlns="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ic="http://schemas.openxmlformats.org/drawingml/2006/picture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r:embed="rId5"/>
              </a:ext>
            </a:extLst>
          </a:blip>
          <a:stretch/>
        </p:blipFill>
        <p:spPr>
          <a:xfrm>
            <a:off x="-99874" y="1524462"/>
            <a:ext cx="12192000" cy="635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16" y="140442"/>
            <a:ext cx="3498219" cy="13794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/>
        </p:nvSpPr>
        <p:spPr>
          <a:xfrm>
            <a:off x="511325" y="1994852"/>
            <a:ext cx="5195077" cy="1015663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marL="0" indent="0" algn="ctr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АКТУАЛЬНОСТЬ</a:t>
            </a:r>
            <a:r>
              <a:rPr sz="24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НОВИЗНА ПРОЕКТА</a:t>
            </a:r>
          </a:p>
          <a:p>
            <a:pPr marL="0" indent="0" algn="ctr"/>
            <a:endParaRPr sz="1800" b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1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……..</a:t>
            </a:r>
          </a:p>
        </p:txBody>
      </p:sp>
      <p:pic>
        <p:nvPicPr>
          <p:cNvPr id="98" name="Picture 98"/>
          <p:cNvPicPr/>
          <p:nvPr/>
        </p:nvPicPr>
        <p:blipFill>
          <a:blip>
            <a:extLst>
              <a:ext uri="{96DAC541-7B7A-43D3-8B79-37D633B846F1}">
                <asvg:svgBlip xmlns="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ic="http://schemas.openxmlformats.org/drawingml/2006/picture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r:embed="rId4"/>
              </a:ext>
            </a:extLst>
          </a:blip>
          <a:stretch/>
        </p:blipFill>
        <p:spPr>
          <a:xfrm>
            <a:off x="-99874" y="1524462"/>
            <a:ext cx="12192000" cy="63500"/>
          </a:xfrm>
          <a:prstGeom prst="rect">
            <a:avLst/>
          </a:prstGeom>
        </p:spPr>
      </p:pic>
      <p:pic>
        <p:nvPicPr>
          <p:cNvPr id="100" name="Picture 10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273" y="147675"/>
            <a:ext cx="1909531" cy="121716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3" y="140442"/>
            <a:ext cx="3498219" cy="13794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588" y="143051"/>
            <a:ext cx="1985815" cy="123747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100516" y="1851977"/>
            <a:ext cx="3654397" cy="1938991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marL="0" indent="0" algn="ctr"/>
            <a:r>
              <a:rPr sz="24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ЦЕЛИ И ЗАДАЧИ ПРОЕКТА</a:t>
            </a:r>
          </a:p>
          <a:p>
            <a:pPr marL="0" indent="0" algn="l"/>
            <a:endParaRPr sz="2400" b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Цель:</a:t>
            </a:r>
          </a:p>
          <a:p>
            <a:pPr marL="0" indent="0" algn="l"/>
            <a:endParaRPr sz="2400" b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Задачи:</a:t>
            </a:r>
          </a:p>
        </p:txBody>
      </p:sp>
      <p:pic>
        <p:nvPicPr>
          <p:cNvPr id="108" name="Picture 108"/>
          <p:cNvPicPr/>
          <p:nvPr/>
        </p:nvPicPr>
        <p:blipFill>
          <a:blip>
            <a:extLst>
              <a:ext uri="{96DAC541-7B7A-43D3-8B79-37D633B846F1}">
                <asvg:svgBlip xmlns="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ic="http://schemas.openxmlformats.org/drawingml/2006/picture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r:embed="rId4"/>
              </a:ext>
            </a:extLst>
          </a:blip>
          <a:stretch/>
        </p:blipFill>
        <p:spPr>
          <a:xfrm>
            <a:off x="-99874" y="1524462"/>
            <a:ext cx="12192000" cy="63500"/>
          </a:xfrm>
          <a:prstGeom prst="rect">
            <a:avLst/>
          </a:prstGeom>
        </p:spPr>
      </p:pic>
      <p:pic>
        <p:nvPicPr>
          <p:cNvPr id="110" name="Picture 1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273" y="147675"/>
            <a:ext cx="1909531" cy="121716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3" y="140442"/>
            <a:ext cx="3498219" cy="13794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588" y="143051"/>
            <a:ext cx="1985815" cy="123747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150495" y="1851977"/>
            <a:ext cx="4799574" cy="1938991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МЕТОДЫ РАБОТЫ НАД ПРОЕКТОМ</a:t>
            </a: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1. </a:t>
            </a: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2.</a:t>
            </a: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3. </a:t>
            </a:r>
          </a:p>
        </p:txBody>
      </p:sp>
      <p:pic>
        <p:nvPicPr>
          <p:cNvPr id="118" name="Picture 118"/>
          <p:cNvPicPr/>
          <p:nvPr/>
        </p:nvPicPr>
        <p:blipFill>
          <a:blip>
            <a:extLst>
              <a:ext uri="{96DAC541-7B7A-43D3-8B79-37D633B846F1}">
                <asvg:svgBlip xmlns="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ic="http://schemas.openxmlformats.org/drawingml/2006/picture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r:embed="rId4"/>
              </a:ext>
            </a:extLst>
          </a:blip>
          <a:stretch/>
        </p:blipFill>
        <p:spPr>
          <a:xfrm>
            <a:off x="-99874" y="1524462"/>
            <a:ext cx="12192000" cy="63500"/>
          </a:xfrm>
          <a:prstGeom prst="rect">
            <a:avLst/>
          </a:prstGeom>
        </p:spPr>
      </p:pic>
      <p:pic>
        <p:nvPicPr>
          <p:cNvPr id="120" name="Picture 12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273" y="147675"/>
            <a:ext cx="1909531" cy="121716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3" y="140442"/>
            <a:ext cx="3498219" cy="13794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588" y="143051"/>
            <a:ext cx="1985815" cy="123747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80030" y="1851977"/>
            <a:ext cx="5739713" cy="1200328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marL="0" indent="0" algn="ctr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ХОД ВЫПОЛНЕНИЯ ПРОЕКТА (3-4 слайда)</a:t>
            </a: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128" name="Picture 128"/>
          <p:cNvPicPr/>
          <p:nvPr/>
        </p:nvPicPr>
        <p:blipFill>
          <a:blip>
            <a:extLst>
              <a:ext uri="{96DAC541-7B7A-43D3-8B79-37D633B846F1}">
                <asvg:svgBlip xmlns="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ic="http://schemas.openxmlformats.org/drawingml/2006/picture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r:embed="rId4"/>
              </a:ext>
            </a:extLst>
          </a:blip>
          <a:stretch/>
        </p:blipFill>
        <p:spPr>
          <a:xfrm>
            <a:off x="-99874" y="1524462"/>
            <a:ext cx="12192000" cy="63500"/>
          </a:xfrm>
          <a:prstGeom prst="rect">
            <a:avLst/>
          </a:prstGeom>
        </p:spPr>
      </p:pic>
      <p:pic>
        <p:nvPicPr>
          <p:cNvPr id="130" name="Picture 13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273" y="147675"/>
            <a:ext cx="1909531" cy="121716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3" y="140442"/>
            <a:ext cx="3498219" cy="13794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588" y="143051"/>
            <a:ext cx="1985815" cy="123747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100516" y="1851977"/>
            <a:ext cx="6920611" cy="267765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ИСПОЛЬЗУЕМЫЕ ТЕХНОЛОГИИ И ОБОРУДОВАНИЕ</a:t>
            </a:r>
          </a:p>
          <a:p>
            <a:pPr marL="0" indent="0" algn="ctr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……………,</a:t>
            </a: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………….,</a:t>
            </a: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……… </a:t>
            </a: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138" name="Picture 138"/>
          <p:cNvPicPr/>
          <p:nvPr/>
        </p:nvPicPr>
        <p:blipFill>
          <a:blip>
            <a:extLst>
              <a:ext uri="{96DAC541-7B7A-43D3-8B79-37D633B846F1}">
                <asvg:svgBlip xmlns="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ic="http://schemas.openxmlformats.org/drawingml/2006/picture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r:embed="rId4"/>
              </a:ext>
            </a:extLst>
          </a:blip>
          <a:stretch/>
        </p:blipFill>
        <p:spPr>
          <a:xfrm>
            <a:off x="-99874" y="1524462"/>
            <a:ext cx="12192000" cy="63500"/>
          </a:xfrm>
          <a:prstGeom prst="rect">
            <a:avLst/>
          </a:prstGeom>
        </p:spPr>
      </p:pic>
      <p:pic>
        <p:nvPicPr>
          <p:cNvPr id="140" name="Picture 14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273" y="147675"/>
            <a:ext cx="1909531" cy="121716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588" y="143051"/>
            <a:ext cx="1985815" cy="123747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3" y="140442"/>
            <a:ext cx="3498219" cy="137942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/>
        </p:nvSpPr>
        <p:spPr>
          <a:xfrm>
            <a:off x="100516" y="1851977"/>
            <a:ext cx="7382982" cy="452431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ОСНОВНЫЕ РЕЗУЛЬТАТЫ И ЛИЧНЫЙ ВКЛАД АВТОРОВ.</a:t>
            </a: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ПЕРСПЕКТИВЫ РАЗВИТИЯ</a:t>
            </a: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Основные результаты проекта:</a:t>
            </a: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Личный вклад авторов:</a:t>
            </a: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148" name="Picture 148"/>
          <p:cNvPicPr/>
          <p:nvPr/>
        </p:nvPicPr>
        <p:blipFill>
          <a:blip>
            <a:extLst>
              <a:ext uri="{96DAC541-7B7A-43D3-8B79-37D633B846F1}">
                <asvg:svgBlip xmlns="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ic="http://schemas.openxmlformats.org/drawingml/2006/picture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r:embed="rId4"/>
              </a:ext>
            </a:extLst>
          </a:blip>
          <a:stretch/>
        </p:blipFill>
        <p:spPr>
          <a:xfrm>
            <a:off x="-99874" y="1524462"/>
            <a:ext cx="12192000" cy="63500"/>
          </a:xfrm>
          <a:prstGeom prst="rect">
            <a:avLst/>
          </a:prstGeom>
        </p:spPr>
      </p:pic>
      <p:pic>
        <p:nvPicPr>
          <p:cNvPr id="150" name="Picture 15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273" y="147675"/>
            <a:ext cx="1909531" cy="121716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588" y="143051"/>
            <a:ext cx="1985815" cy="123747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3" y="140442"/>
            <a:ext cx="3498219" cy="13794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/>
        </p:nvSpPr>
        <p:spPr>
          <a:xfrm>
            <a:off x="100516" y="1851977"/>
            <a:ext cx="7382982" cy="3046988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ОСНОВНЫЕ РЕЗУЛЬТАТЫ И ЛИЧНЫЙ ВКЛАД АВТОРОВ.</a:t>
            </a: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ПЕРСПЕКТИВЫ РАЗВИТИЯ</a:t>
            </a: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r>
              <a:rPr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Перспективы развития:</a:t>
            </a: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 algn="l"/>
            <a:endParaRPr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158" name="Picture 158"/>
          <p:cNvPicPr/>
          <p:nvPr/>
        </p:nvPicPr>
        <p:blipFill>
          <a:blip>
            <a:extLst>
              <a:ext uri="{96DAC541-7B7A-43D3-8B79-37D633B846F1}">
                <asvg:svgBlip xmlns="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ic="http://schemas.openxmlformats.org/drawingml/2006/picture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r:embed="rId4"/>
              </a:ext>
            </a:extLst>
          </a:blip>
          <a:stretch/>
        </p:blipFill>
        <p:spPr>
          <a:xfrm>
            <a:off x="-99874" y="1524462"/>
            <a:ext cx="12192000" cy="63500"/>
          </a:xfrm>
          <a:prstGeom prst="rect">
            <a:avLst/>
          </a:prstGeom>
        </p:spPr>
      </p:pic>
      <p:pic>
        <p:nvPicPr>
          <p:cNvPr id="160" name="Picture 16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273" y="147675"/>
            <a:ext cx="1909531" cy="121716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588" y="143051"/>
            <a:ext cx="1985815" cy="123747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3" y="140442"/>
            <a:ext cx="3498219" cy="137942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/>
        </p:nvSpPr>
        <p:spPr>
          <a:xfrm>
            <a:off x="0" y="3103199"/>
            <a:ext cx="12191999" cy="92333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5400" b="1">
                <a:solidFill>
                  <a:schemeClr val="tx1"/>
                </a:solidFill>
                <a:latin typeface="Arial Black"/>
                <a:ea typeface="Arial Black"/>
                <a:cs typeface="Arial Black"/>
              </a:rPr>
              <a:t>СПАСИБО ЗА ВНИМАНИЕ!</a:t>
            </a:r>
          </a:p>
        </p:txBody>
      </p:sp>
      <p:pic>
        <p:nvPicPr>
          <p:cNvPr id="168" name="Picture 168"/>
          <p:cNvPicPr/>
          <p:nvPr/>
        </p:nvPicPr>
        <p:blipFill>
          <a:blip>
            <a:extLst>
              <a:ext uri="{96DAC541-7B7A-43D3-8B79-37D633B846F1}">
                <asvg:svgBlip xmlns="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ic="http://schemas.openxmlformats.org/drawingml/2006/picture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r:embed="rId4"/>
              </a:ext>
            </a:extLst>
          </a:blip>
          <a:stretch/>
        </p:blipFill>
        <p:spPr>
          <a:xfrm>
            <a:off x="-99874" y="1524462"/>
            <a:ext cx="12192000" cy="63500"/>
          </a:xfrm>
          <a:prstGeom prst="rect">
            <a:avLst/>
          </a:prstGeom>
        </p:spPr>
      </p:pic>
      <p:pic>
        <p:nvPicPr>
          <p:cNvPr id="170" name="Picture 17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273" y="147675"/>
            <a:ext cx="1909531" cy="121716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588" y="143051"/>
            <a:ext cx="1985815" cy="123747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3" y="140442"/>
            <a:ext cx="3498219" cy="13794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25</TotalTime>
  <Words>96</Words>
  <Application>Microsoft Office PowerPoint</Application>
  <DocSecurity>0</DocSecurity>
  <PresentationFormat>Широкоэкранный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Тема Office</vt:lpstr>
      <vt:lpstr>Название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Карпачева Дарья Юрьевна</dc:creator>
  <cp:lastModifiedBy>Тюменцева Инна Анатольевна</cp:lastModifiedBy>
  <cp:revision>13</cp:revision>
  <dcterms:modified xsi:type="dcterms:W3CDTF">2025-05-13T07:15:29Z</dcterms:modified>
</cp:coreProperties>
</file>